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32" r:id="rId4"/>
    <p:sldMasterId id="2147483952" r:id="rId5"/>
    <p:sldMasterId id="2147483971" r:id="rId6"/>
  </p:sldMasterIdLst>
  <p:notesMasterIdLst>
    <p:notesMasterId r:id="rId19"/>
  </p:notesMasterIdLst>
  <p:handoutMasterIdLst>
    <p:handoutMasterId r:id="rId20"/>
  </p:handoutMasterIdLst>
  <p:sldIdLst>
    <p:sldId id="453" r:id="rId7"/>
    <p:sldId id="470" r:id="rId8"/>
    <p:sldId id="471" r:id="rId9"/>
    <p:sldId id="532" r:id="rId10"/>
    <p:sldId id="521" r:id="rId11"/>
    <p:sldId id="520" r:id="rId12"/>
    <p:sldId id="489" r:id="rId13"/>
    <p:sldId id="485" r:id="rId14"/>
    <p:sldId id="533" r:id="rId15"/>
    <p:sldId id="488" r:id="rId16"/>
    <p:sldId id="486" r:id="rId17"/>
    <p:sldId id="469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2">
          <p15:clr>
            <a:srgbClr val="A4A3A4"/>
          </p15:clr>
        </p15:guide>
        <p15:guide id="2" orient="horz" pos="3477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2183">
          <p15:clr>
            <a:srgbClr val="A4A3A4"/>
          </p15:clr>
        </p15:guide>
        <p15:guide id="5" orient="horz" pos="287">
          <p15:clr>
            <a:srgbClr val="A4A3A4"/>
          </p15:clr>
        </p15:guide>
        <p15:guide id="6" orient="horz" pos="1471">
          <p15:clr>
            <a:srgbClr val="A4A3A4"/>
          </p15:clr>
        </p15:guide>
        <p15:guide id="7" orient="horz" pos="535">
          <p15:clr>
            <a:srgbClr val="A4A3A4"/>
          </p15:clr>
        </p15:guide>
        <p15:guide id="8" orient="horz" pos="3938">
          <p15:clr>
            <a:srgbClr val="A4A3A4"/>
          </p15:clr>
        </p15:guide>
        <p15:guide id="9" orient="horz" pos="231">
          <p15:clr>
            <a:srgbClr val="A4A3A4"/>
          </p15:clr>
        </p15:guide>
        <p15:guide id="10" pos="230">
          <p15:clr>
            <a:srgbClr val="A4A3A4"/>
          </p15:clr>
        </p15:guide>
        <p15:guide id="11" pos="5530">
          <p15:clr>
            <a:srgbClr val="A4A3A4"/>
          </p15:clr>
        </p15:guide>
        <p15:guide id="12" pos="2880">
          <p15:clr>
            <a:srgbClr val="A4A3A4"/>
          </p15:clr>
        </p15:guide>
        <p15:guide id="13" pos="776">
          <p15:clr>
            <a:srgbClr val="A4A3A4"/>
          </p15:clr>
        </p15:guide>
        <p15:guide id="14" pos="1411">
          <p15:clr>
            <a:srgbClr val="A4A3A4"/>
          </p15:clr>
        </p15:guide>
        <p15:guide id="15" pos="5287">
          <p15:clr>
            <a:srgbClr val="A4A3A4"/>
          </p15:clr>
        </p15:guide>
        <p15:guide id="16" pos="474">
          <p15:clr>
            <a:srgbClr val="A4A3A4"/>
          </p15:clr>
        </p15:guide>
        <p15:guide id="17" pos="45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92">
          <p15:clr>
            <a:srgbClr val="A4A3A4"/>
          </p15:clr>
        </p15:guide>
        <p15:guide id="2" orient="horz" pos="5542">
          <p15:clr>
            <a:srgbClr val="A4A3A4"/>
          </p15:clr>
        </p15:guide>
        <p15:guide id="3" orient="horz" pos="5777">
          <p15:clr>
            <a:srgbClr val="A4A3A4"/>
          </p15:clr>
        </p15:guide>
        <p15:guide id="4" pos="292">
          <p15:clr>
            <a:srgbClr val="A4A3A4"/>
          </p15:clr>
        </p15:guide>
        <p15:guide id="5" pos="41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049"/>
    <a:srgbClr val="EC1848"/>
    <a:srgbClr val="000000"/>
    <a:srgbClr val="F48024"/>
    <a:srgbClr val="90BD31"/>
    <a:srgbClr val="18A3AC"/>
    <a:srgbClr val="178CCB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26" autoAdjust="0"/>
    <p:restoredTop sz="80547" autoAdjust="0"/>
  </p:normalViewPr>
  <p:slideViewPr>
    <p:cSldViewPr snapToGrid="0" showGuides="1">
      <p:cViewPr varScale="1">
        <p:scale>
          <a:sx n="84" d="100"/>
          <a:sy n="84" d="100"/>
        </p:scale>
        <p:origin x="846" y="96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535"/>
        <p:guide orient="horz" pos="3938"/>
        <p:guide orient="horz" pos="231"/>
        <p:guide pos="230"/>
        <p:guide pos="5530"/>
        <p:guide pos="2880"/>
        <p:guide pos="776"/>
        <p:guide pos="1411"/>
        <p:guide pos="5287"/>
        <p:guide pos="474"/>
        <p:guide pos="4551"/>
      </p:guideLst>
    </p:cSldViewPr>
  </p:slideViewPr>
  <p:outlineViewPr>
    <p:cViewPr>
      <p:scale>
        <a:sx n="33" d="100"/>
        <a:sy n="33" d="100"/>
      </p:scale>
      <p:origin x="0" y="-8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450" y="-114"/>
      </p:cViewPr>
      <p:guideLst>
        <p:guide orient="horz" pos="2592"/>
        <p:guide orient="horz" pos="5542"/>
        <p:guide orient="horz" pos="5777"/>
        <p:guide pos="292"/>
        <p:guide pos="412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er Placeholder 1"/>
          <p:cNvSpPr>
            <a:spLocks noGrp="1"/>
          </p:cNvSpPr>
          <p:nvPr>
            <p:ph type="hdr" sz="quarter"/>
          </p:nvPr>
        </p:nvSpPr>
        <p:spPr>
          <a:xfrm>
            <a:off x="2269963" y="8863085"/>
            <a:ext cx="2723860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1225963" y="8856576"/>
            <a:ext cx="899694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4/23/2019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65709" y="8795705"/>
            <a:ext cx="607568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51318" y="8857104"/>
            <a:ext cx="566413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348" y="8866372"/>
            <a:ext cx="613315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5238" y="400050"/>
            <a:ext cx="46497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1074" y="4080297"/>
            <a:ext cx="6093589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Header Placeholder 1"/>
          <p:cNvSpPr>
            <a:spLocks noGrp="1"/>
          </p:cNvSpPr>
          <p:nvPr>
            <p:ph type="hdr" sz="quarter"/>
          </p:nvPr>
        </p:nvSpPr>
        <p:spPr>
          <a:xfrm>
            <a:off x="2276837" y="8863085"/>
            <a:ext cx="2723860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 i="0"/>
            </a:lvl1pPr>
          </a:lstStyle>
          <a:p>
            <a:pPr>
              <a:lnSpc>
                <a:spcPct val="95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idx="1"/>
          </p:nvPr>
        </p:nvSpPr>
        <p:spPr>
          <a:xfrm>
            <a:off x="1232836" y="8856576"/>
            <a:ext cx="899694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 i="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4/23/2019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58192" y="8857104"/>
            <a:ext cx="566413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65709" y="8795705"/>
            <a:ext cx="607568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348" y="8866372"/>
            <a:ext cx="613315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defTabSz="914400" rtl="0" eaLnBrk="1" latinLnBrk="0" hangingPunct="1">
      <a:spcBef>
        <a:spcPts val="8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approach to cost and</a:t>
            </a:r>
            <a:r>
              <a:rPr lang="en-US" baseline="0" dirty="0"/>
              <a:t> savings measurements at UCSF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4/23/2019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2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broadly</a:t>
            </a:r>
            <a:r>
              <a:rPr lang="en-US" baseline="0" dirty="0"/>
              <a:t> accepted notion of value in healthcare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4/23/2019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17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Outcomes</a:t>
            </a:r>
            <a:r>
              <a:rPr lang="en-US" baseline="0" dirty="0"/>
              <a:t> (numerator) includes all the components of the Michael Porter framework, summed up, with some weighting system to account for the relative importance of each component/tier.</a:t>
            </a:r>
          </a:p>
          <a:p>
            <a:r>
              <a:rPr lang="en-US" baseline="0" dirty="0"/>
              <a:t>Costs (denominator) may include costs as seen by various perspectives – we are focused on the hospital/ACO costs here; it includes various components of cost that are part of the accounting system, as well as any spending associated with a new program, pathway, initiative, etc.</a:t>
            </a:r>
          </a:p>
          <a:p>
            <a:pPr lvl="1"/>
            <a:r>
              <a:rPr lang="en-US" baseline="0" dirty="0"/>
              <a:t>Costs may differ dramatically if we are considering the perspective of the payer (what will they pay for, how much will they pay; contracts, </a:t>
            </a:r>
            <a:r>
              <a:rPr lang="en-US" baseline="0" dirty="0" err="1"/>
              <a:t>etc</a:t>
            </a:r>
            <a:r>
              <a:rPr lang="en-US" baseline="0" dirty="0"/>
              <a:t>); or the patient (co-pays, deductibles, a la carte billing) – in these instances, and in the current fee-for-service model, we may be considering CHARGES more than actual COSTS when talking about payers and patients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4/23/2019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418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Cost per case is the standard metric by which costs of care should be measured, across an entire care cycle.</a:t>
            </a:r>
            <a:br>
              <a:rPr lang="en-US" baseline="0" dirty="0"/>
            </a:br>
            <a:r>
              <a:rPr lang="en-US" baseline="0" dirty="0"/>
              <a:t>Allows for benchmarking and standardization by complexity of care</a:t>
            </a:r>
            <a:br>
              <a:rPr lang="en-US" baseline="0" dirty="0"/>
            </a:br>
            <a:r>
              <a:rPr lang="en-US" baseline="0" dirty="0"/>
              <a:t>Aligns cost considerations between </a:t>
            </a:r>
            <a:r>
              <a:rPr lang="en-US" baseline="0" dirty="0" err="1"/>
              <a:t>payors</a:t>
            </a:r>
            <a:r>
              <a:rPr lang="en-US" baseline="0" dirty="0"/>
              <a:t>, patients, and delivery systems</a:t>
            </a:r>
            <a:br>
              <a:rPr lang="en-US" baseline="0" dirty="0"/>
            </a:br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4/23/2019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73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current cost accounting system at UCSF</a:t>
            </a:r>
            <a:r>
              <a:rPr lang="en-US" baseline="0" dirty="0"/>
              <a:t> with respect to how we can calculate the cost of care for a patient.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4/23/2019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350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4/23/2019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479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Improvement work is aimed at impacting the cost per case </a:t>
            </a:r>
            <a:r>
              <a:rPr lang="mr-IN" dirty="0"/>
              <a:t>–</a:t>
            </a:r>
            <a:r>
              <a:rPr lang="en-US" dirty="0"/>
              <a:t> at the patient level. In this framework,</a:t>
            </a:r>
            <a:r>
              <a:rPr lang="en-US" baseline="0" dirty="0"/>
              <a:t> we can see how changes in the costs at the patient level may track or be realized at the cost centers responsible for the spending of money. Without a direct connection between improvement work focused on patients and the cost centers, then no savings will be realized.</a:t>
            </a:r>
          </a:p>
          <a:p>
            <a:r>
              <a:rPr lang="en-US" baseline="0" dirty="0"/>
              <a:t>We believe we can leverage our existing financial data system to bring all parties together.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4/23/2019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304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propose</a:t>
            </a:r>
            <a:r>
              <a:rPr lang="en-US" baseline="0" dirty="0"/>
              <a:t> a project management tool for initiative owners, executive sponsors, and analysts in order to standardize and streamline cost measurement</a:t>
            </a:r>
          </a:p>
          <a:p>
            <a:r>
              <a:rPr lang="en-US" baseline="0" dirty="0"/>
              <a:t>Currently a work in progress, built by Jahan, Kim, and Ralph</a:t>
            </a:r>
          </a:p>
          <a:p>
            <a:r>
              <a:rPr lang="en-US" baseline="0" dirty="0"/>
              <a:t>Being applied to appraise perioperative pathways, Caring Wisely initiatives, and others</a:t>
            </a:r>
          </a:p>
          <a:p>
            <a:r>
              <a:rPr lang="en-US" baseline="0" dirty="0"/>
              <a:t>Being integrated prospectively into new initiatives and aligning with Finance to be able to forecast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4/23/2019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13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982DD56-5951-4EA1-818B-7504A283215F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>
                  <a:solidFill>
                    <a:schemeClr val="bg1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0327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1580AC9-A9AB-4559-9047-6954FC667D29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0065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0B82F50-E0D1-4CAD-BDA5-00CC6F92A6BD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1487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12618E-F060-4C29-BA79-8EE084BFB60C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Value Improvement – Project Update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“Lorem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96700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sedo</a:t>
            </a:r>
            <a:r>
              <a:rPr lang="en-US" dirty="0"/>
              <a:t>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labotre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et </a:t>
            </a:r>
            <a:r>
              <a:rPr lang="en-US" dirty="0" err="1"/>
              <a:t>venium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771E00-2FCB-4A50-8207-CAF13B859BA2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Value Improvement – Project Update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368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C6836AF-3B09-43C7-A564-B74EFF407262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Value Improvement – Project Update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6B0FEF-D1A4-4A09-872A-04439C441EDE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Value Improvement – Project Update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1603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3999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D7FEDF5-6090-4332-B29F-AE56432AA2B4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Value Improvement – Project Update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801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72405" y="1124286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62DF589-C8B4-4AB8-81DA-E2FEE2004D26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Value Improvement – Project Update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AF6C223-DBD1-4878-B290-8834D093A44E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Value Improvement – Project Update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BD0B09C-AAD1-4DBB-89EA-38D223114819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Value Improvement – Project Update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9435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hit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4577742-DFF2-4737-A28C-E05255589AB6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>
                  <a:solidFill>
                    <a:schemeClr val="tx2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3" name="Picture 12" descr="UCSF_sig_navy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6" y="739445"/>
            <a:ext cx="1388923" cy="9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1295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869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2737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9589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81491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9F3AE7F-4F5C-409E-BE21-D2EB7B87186F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4" y="4349650"/>
            <a:ext cx="6477000" cy="489939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cs typeface="Arial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0796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8CF75AF-2FD9-4980-AB97-2FA949E50337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8D44612-28E5-452E-8900-B493FB1E6067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48376" y="742095"/>
            <a:ext cx="1044588" cy="68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3D8A9C-9FE2-4F3D-BBC4-6086ADAFD294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FA3C3A1-B03D-4A71-9C86-57D5B07125B4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8B6E0B8-740C-4D75-B4BE-0C23A3897EAC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A1FC284-9B0D-47EF-B6D8-137837F6079E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31D8491-68CD-42BB-BB48-DFA0E631DE1A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Value Improvement – Project Update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“Lorem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sedo</a:t>
            </a:r>
            <a:r>
              <a:rPr lang="en-US" dirty="0"/>
              <a:t>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labotre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et </a:t>
            </a:r>
            <a:r>
              <a:rPr lang="en-US" dirty="0" err="1"/>
              <a:t>venium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7316D7D-94AD-448F-9775-416FC1D5E6BE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Value Improvement – Project Update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7562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251B796-5A3C-4374-933C-0EE8A7C79994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Value Improvement – Project Update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0022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C7F16E6-3513-4537-AEBF-31DF1EFB30D4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Value Improvement – Project Update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9914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8A2F025-1A91-4323-A464-AB9259107E2F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Value Improvement – Project Update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8496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166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58AC456-B144-4D80-A2D2-955EA04625E6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Value Improvement – Project Update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7439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481549A-2804-4E9B-8020-F266E74DD5FE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Value Improvement – Project Update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8671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0F8ED2C-EC1B-4C24-99A2-C9531F255621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Value Improvement – Project Update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3070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1066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20019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B6E2C5C-2E73-4B5C-9728-9B4D1BA4245F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4876801" y="756610"/>
            <a:ext cx="1563518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1000" dirty="0">
                <a:solidFill>
                  <a:schemeClr val="bg1"/>
                </a:solidFill>
                <a:latin typeface="+mj-lt"/>
              </a:rPr>
            </a:br>
            <a:r>
              <a:rPr lang="en-US" sz="1000" dirty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40319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 bwMode="auto">
          <a:xfrm>
            <a:off x="6688975" y="756610"/>
            <a:ext cx="817830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1000" dirty="0">
                <a:solidFill>
                  <a:schemeClr val="bg1"/>
                </a:solidFill>
                <a:latin typeface="+mj-lt"/>
              </a:rPr>
            </a:br>
            <a:r>
              <a:rPr lang="en-US" sz="1000" dirty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570536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 bwMode="auto">
          <a:xfrm>
            <a:off x="7802880" y="756610"/>
            <a:ext cx="975995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1000" baseline="0" dirty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1550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9529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86291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85481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14629D2-076D-4AD7-AA77-D5CFBA433EA1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7389D9A-8EFB-4D88-8F0F-49239D2B5608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2099"/>
            <a:ext cx="6477000" cy="4603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47079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6714F7D-4459-489D-8A74-293DF88CE4E2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A2172C-EA26-4D61-9112-340D8DF6CC08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4541DEF-8DD1-4B0F-A349-71E64A30D4C0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8DE6C55-73FD-4F55-B945-41DE42683138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9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3C9C4B6-D986-45CE-83E2-4CF029247BCF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Value Improvement – Project Update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8131175" y="6396038"/>
            <a:ext cx="650875" cy="315912"/>
            <a:chOff x="5122" y="4029"/>
            <a:chExt cx="410" cy="199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22" y="4029"/>
              <a:ext cx="41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5122" y="4027"/>
              <a:ext cx="408" cy="199"/>
            </a:xfrm>
            <a:custGeom>
              <a:avLst/>
              <a:gdLst>
                <a:gd name="T0" fmla="*/ 200 w 200"/>
                <a:gd name="T1" fmla="*/ 30 h 96"/>
                <a:gd name="T2" fmla="*/ 154 w 200"/>
                <a:gd name="T3" fmla="*/ 74 h 96"/>
                <a:gd name="T4" fmla="*/ 137 w 200"/>
                <a:gd name="T5" fmla="*/ 57 h 96"/>
                <a:gd name="T6" fmla="*/ 117 w 200"/>
                <a:gd name="T7" fmla="*/ 52 h 96"/>
                <a:gd name="T8" fmla="*/ 114 w 200"/>
                <a:gd name="T9" fmla="*/ 49 h 96"/>
                <a:gd name="T10" fmla="*/ 114 w 200"/>
                <a:gd name="T11" fmla="*/ 47 h 96"/>
                <a:gd name="T12" fmla="*/ 116 w 200"/>
                <a:gd name="T13" fmla="*/ 42 h 96"/>
                <a:gd name="T14" fmla="*/ 116 w 200"/>
                <a:gd name="T15" fmla="*/ 42 h 96"/>
                <a:gd name="T16" fmla="*/ 117 w 200"/>
                <a:gd name="T17" fmla="*/ 41 h 96"/>
                <a:gd name="T18" fmla="*/ 134 w 200"/>
                <a:gd name="T19" fmla="*/ 41 h 96"/>
                <a:gd name="T20" fmla="*/ 152 w 200"/>
                <a:gd name="T21" fmla="*/ 49 h 96"/>
                <a:gd name="T22" fmla="*/ 127 w 200"/>
                <a:gd name="T23" fmla="*/ 28 h 96"/>
                <a:gd name="T24" fmla="*/ 102 w 200"/>
                <a:gd name="T25" fmla="*/ 42 h 96"/>
                <a:gd name="T26" fmla="*/ 102 w 200"/>
                <a:gd name="T27" fmla="*/ 44 h 96"/>
                <a:gd name="T28" fmla="*/ 70 w 200"/>
                <a:gd name="T29" fmla="*/ 34 h 96"/>
                <a:gd name="T30" fmla="*/ 102 w 200"/>
                <a:gd name="T31" fmla="*/ 23 h 96"/>
                <a:gd name="T32" fmla="*/ 87 w 200"/>
                <a:gd name="T33" fmla="*/ 0 h 96"/>
                <a:gd name="T34" fmla="*/ 55 w 200"/>
                <a:gd name="T35" fmla="*/ 2 h 96"/>
                <a:gd name="T36" fmla="*/ 41 w 200"/>
                <a:gd name="T37" fmla="*/ 42 h 96"/>
                <a:gd name="T38" fmla="*/ 14 w 200"/>
                <a:gd name="T39" fmla="*/ 42 h 96"/>
                <a:gd name="T40" fmla="*/ 0 w 200"/>
                <a:gd name="T41" fmla="*/ 2 h 96"/>
                <a:gd name="T42" fmla="*/ 28 w 200"/>
                <a:gd name="T43" fmla="*/ 68 h 96"/>
                <a:gd name="T44" fmla="*/ 55 w 200"/>
                <a:gd name="T45" fmla="*/ 37 h 96"/>
                <a:gd name="T46" fmla="*/ 107 w 200"/>
                <a:gd name="T47" fmla="*/ 61 h 96"/>
                <a:gd name="T48" fmla="*/ 122 w 200"/>
                <a:gd name="T49" fmla="*/ 67 h 96"/>
                <a:gd name="T50" fmla="*/ 138 w 200"/>
                <a:gd name="T51" fmla="*/ 71 h 96"/>
                <a:gd name="T52" fmla="*/ 135 w 200"/>
                <a:gd name="T53" fmla="*/ 84 h 96"/>
                <a:gd name="T54" fmla="*/ 116 w 200"/>
                <a:gd name="T55" fmla="*/ 81 h 96"/>
                <a:gd name="T56" fmla="*/ 100 w 200"/>
                <a:gd name="T57" fmla="*/ 74 h 96"/>
                <a:gd name="T58" fmla="*/ 128 w 200"/>
                <a:gd name="T59" fmla="*/ 96 h 96"/>
                <a:gd name="T60" fmla="*/ 154 w 200"/>
                <a:gd name="T61" fmla="*/ 77 h 96"/>
                <a:gd name="T62" fmla="*/ 168 w 200"/>
                <a:gd name="T63" fmla="*/ 95 h 96"/>
                <a:gd name="T64" fmla="*/ 196 w 200"/>
                <a:gd name="T65" fmla="*/ 68 h 96"/>
                <a:gd name="T66" fmla="*/ 168 w 200"/>
                <a:gd name="T67" fmla="*/ 57 h 96"/>
                <a:gd name="T68" fmla="*/ 200 w 200"/>
                <a:gd name="T69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" h="96">
                  <a:moveTo>
                    <a:pt x="200" y="42"/>
                  </a:moveTo>
                  <a:cubicBezTo>
                    <a:pt x="200" y="30"/>
                    <a:pt x="200" y="30"/>
                    <a:pt x="200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4" y="74"/>
                    <a:pt x="154" y="74"/>
                    <a:pt x="154" y="74"/>
                  </a:cubicBezTo>
                  <a:cubicBezTo>
                    <a:pt x="154" y="69"/>
                    <a:pt x="152" y="65"/>
                    <a:pt x="148" y="62"/>
                  </a:cubicBezTo>
                  <a:cubicBezTo>
                    <a:pt x="146" y="60"/>
                    <a:pt x="142" y="59"/>
                    <a:pt x="137" y="57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1" y="54"/>
                    <a:pt x="118" y="53"/>
                    <a:pt x="117" y="52"/>
                  </a:cubicBezTo>
                  <a:cubicBezTo>
                    <a:pt x="116" y="51"/>
                    <a:pt x="115" y="51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8"/>
                    <a:pt x="114" y="47"/>
                  </a:cubicBezTo>
                  <a:cubicBezTo>
                    <a:pt x="114" y="45"/>
                    <a:pt x="115" y="43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7" y="41"/>
                    <a:pt x="117" y="41"/>
                  </a:cubicBezTo>
                  <a:cubicBezTo>
                    <a:pt x="119" y="40"/>
                    <a:pt x="122" y="39"/>
                    <a:pt x="126" y="39"/>
                  </a:cubicBezTo>
                  <a:cubicBezTo>
                    <a:pt x="129" y="39"/>
                    <a:pt x="132" y="39"/>
                    <a:pt x="134" y="41"/>
                  </a:cubicBezTo>
                  <a:cubicBezTo>
                    <a:pt x="137" y="42"/>
                    <a:pt x="139" y="45"/>
                    <a:pt x="139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2"/>
                    <a:pt x="149" y="37"/>
                    <a:pt x="144" y="33"/>
                  </a:cubicBezTo>
                  <a:cubicBezTo>
                    <a:pt x="139" y="29"/>
                    <a:pt x="134" y="28"/>
                    <a:pt x="127" y="28"/>
                  </a:cubicBezTo>
                  <a:cubicBezTo>
                    <a:pt x="118" y="28"/>
                    <a:pt x="112" y="30"/>
                    <a:pt x="108" y="33"/>
                  </a:cubicBezTo>
                  <a:cubicBezTo>
                    <a:pt x="105" y="36"/>
                    <a:pt x="103" y="39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3"/>
                    <a:pt x="102" y="44"/>
                  </a:cubicBezTo>
                  <a:cubicBezTo>
                    <a:pt x="100" y="51"/>
                    <a:pt x="95" y="56"/>
                    <a:pt x="87" y="56"/>
                  </a:cubicBezTo>
                  <a:cubicBezTo>
                    <a:pt x="74" y="56"/>
                    <a:pt x="70" y="45"/>
                    <a:pt x="70" y="34"/>
                  </a:cubicBezTo>
                  <a:cubicBezTo>
                    <a:pt x="70" y="23"/>
                    <a:pt x="74" y="12"/>
                    <a:pt x="87" y="12"/>
                  </a:cubicBezTo>
                  <a:cubicBezTo>
                    <a:pt x="94" y="12"/>
                    <a:pt x="101" y="17"/>
                    <a:pt x="102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4" y="8"/>
                    <a:pt x="102" y="0"/>
                    <a:pt x="87" y="0"/>
                  </a:cubicBezTo>
                  <a:cubicBezTo>
                    <a:pt x="68" y="0"/>
                    <a:pt x="56" y="14"/>
                    <a:pt x="55" y="3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52"/>
                    <a:pt x="38" y="56"/>
                    <a:pt x="28" y="56"/>
                  </a:cubicBezTo>
                  <a:cubicBezTo>
                    <a:pt x="16" y="56"/>
                    <a:pt x="14" y="49"/>
                    <a:pt x="14" y="4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0"/>
                    <a:pt x="10" y="68"/>
                    <a:pt x="28" y="68"/>
                  </a:cubicBezTo>
                  <a:cubicBezTo>
                    <a:pt x="45" y="68"/>
                    <a:pt x="55" y="60"/>
                    <a:pt x="55" y="42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6" y="55"/>
                    <a:pt x="68" y="68"/>
                    <a:pt x="87" y="68"/>
                  </a:cubicBezTo>
                  <a:cubicBezTo>
                    <a:pt x="95" y="68"/>
                    <a:pt x="102" y="66"/>
                    <a:pt x="107" y="61"/>
                  </a:cubicBezTo>
                  <a:cubicBezTo>
                    <a:pt x="107" y="61"/>
                    <a:pt x="108" y="62"/>
                    <a:pt x="108" y="62"/>
                  </a:cubicBezTo>
                  <a:cubicBezTo>
                    <a:pt x="111" y="64"/>
                    <a:pt x="115" y="65"/>
                    <a:pt x="122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33" y="69"/>
                    <a:pt x="136" y="70"/>
                    <a:pt x="138" y="71"/>
                  </a:cubicBezTo>
                  <a:cubicBezTo>
                    <a:pt x="140" y="73"/>
                    <a:pt x="141" y="74"/>
                    <a:pt x="141" y="76"/>
                  </a:cubicBezTo>
                  <a:cubicBezTo>
                    <a:pt x="141" y="80"/>
                    <a:pt x="139" y="83"/>
                    <a:pt x="135" y="84"/>
                  </a:cubicBezTo>
                  <a:cubicBezTo>
                    <a:pt x="133" y="85"/>
                    <a:pt x="131" y="85"/>
                    <a:pt x="127" y="85"/>
                  </a:cubicBezTo>
                  <a:cubicBezTo>
                    <a:pt x="122" y="85"/>
                    <a:pt x="118" y="84"/>
                    <a:pt x="116" y="81"/>
                  </a:cubicBezTo>
                  <a:cubicBezTo>
                    <a:pt x="115" y="79"/>
                    <a:pt x="114" y="77"/>
                    <a:pt x="113" y="74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81"/>
                    <a:pt x="103" y="86"/>
                    <a:pt x="108" y="90"/>
                  </a:cubicBezTo>
                  <a:cubicBezTo>
                    <a:pt x="113" y="94"/>
                    <a:pt x="119" y="96"/>
                    <a:pt x="128" y="96"/>
                  </a:cubicBezTo>
                  <a:cubicBezTo>
                    <a:pt x="136" y="96"/>
                    <a:pt x="143" y="94"/>
                    <a:pt x="147" y="90"/>
                  </a:cubicBezTo>
                  <a:cubicBezTo>
                    <a:pt x="151" y="87"/>
                    <a:pt x="154" y="82"/>
                    <a:pt x="154" y="77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42"/>
                    <a:pt x="168" y="42"/>
                    <a:pt x="168" y="42"/>
                  </a:cubicBezTo>
                  <a:lnTo>
                    <a:pt x="200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5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“Lorem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sedo</a:t>
            </a:r>
            <a:r>
              <a:rPr lang="en-US" dirty="0"/>
              <a:t>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labotre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et </a:t>
            </a:r>
            <a:r>
              <a:rPr lang="en-US" dirty="0" err="1"/>
              <a:t>venium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969B0A-D07D-4003-BC34-12F4E3B19D38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Value Improvement – Project Update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0235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029C0F8-DCD3-4540-A5B7-10AECDB5DCCC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48900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BFEB282-9DB8-4DFD-AB86-DBFBF0BC04CD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Value Improvement – Project Update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68224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4F726C5-7DF0-4019-89F0-36F9AD5012CE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Value Improvement – Project Update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145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9D21AA4-085A-46B8-9B57-85BF87425AD8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Value Improvement – Project Update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81660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10909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3200" dirty="0">
                <a:latin typeface="+mj-lt"/>
              </a:defRPr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57255" y="1333721"/>
            <a:ext cx="8077645" cy="4584475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A3ED937-5EBB-4F9A-844E-9EEE2D04C326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Value Improvement – Project Update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1479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96DB843-775B-4141-94D8-DC63D09799CB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Value Improvement – Project Update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40554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0E6A468-FF4E-40EA-A203-E61FE8435EB9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Value Improvement – Project Update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92532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818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266552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00773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43718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6FE768D-EAFE-45C6-9A91-8BA7EF2A9AEE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3785492" y="756610"/>
            <a:ext cx="1345153" cy="41549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900" dirty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900" dirty="0">
                <a:solidFill>
                  <a:schemeClr val="bg1"/>
                </a:solidFill>
                <a:latin typeface="+mj-lt"/>
              </a:rPr>
            </a:br>
            <a:r>
              <a:rPr lang="en-US" sz="900" dirty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14007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 bwMode="auto">
          <a:xfrm>
            <a:off x="5297863" y="756610"/>
            <a:ext cx="765029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900" dirty="0">
                <a:solidFill>
                  <a:schemeClr val="bg1"/>
                </a:solidFill>
                <a:latin typeface="+mj-lt"/>
              </a:rPr>
            </a:br>
            <a:r>
              <a:rPr lang="en-US" sz="900" dirty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06289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 bwMode="auto">
          <a:xfrm>
            <a:off x="6221297" y="756610"/>
            <a:ext cx="975995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900" baseline="0" dirty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" name="Picture 18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6880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B6EF809-A8E2-480B-B3F5-3AF6337888B4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043299" y="591021"/>
            <a:ext cx="0" cy="9601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2298281" y="742095"/>
            <a:ext cx="1487211" cy="682055"/>
            <a:chOff x="2749439" y="752601"/>
            <a:chExt cx="1487211" cy="682055"/>
          </a:xfrm>
        </p:grpSpPr>
        <p:sp>
          <p:nvSpPr>
            <p:cNvPr id="20" name="Rectangle 19"/>
            <p:cNvSpPr/>
            <p:nvPr userDrawn="1"/>
          </p:nvSpPr>
          <p:spPr bwMode="auto">
            <a:xfrm>
              <a:off x="2749439" y="752601"/>
              <a:ext cx="1065834" cy="682055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 bwMode="auto">
            <a:xfrm>
              <a:off x="2785238" y="908465"/>
              <a:ext cx="1451412" cy="3877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Partner </a:t>
              </a:r>
              <a:br>
                <a:rPr lang="en-US" sz="1400" dirty="0">
                  <a:solidFill>
                    <a:schemeClr val="bg1"/>
                  </a:solidFill>
                  <a:latin typeface="+mj-lt"/>
                </a:rPr>
              </a:b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Logo</a:t>
              </a:r>
            </a:p>
          </p:txBody>
        </p:sp>
      </p:grpSp>
      <p:pic>
        <p:nvPicPr>
          <p:cNvPr id="17" name="Picture 16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5692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5706B5E-F3DA-4E8C-89CA-A1032C081C3D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5675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3B92AF4-B256-4CB0-8352-DCEA78203567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8396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4.emf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4.emf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6557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B5C35C3-C049-4934-888B-3C6A517AC80D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Value Improvement – Project Update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9" name="Freeform 77"/>
          <p:cNvSpPr>
            <a:spLocks/>
          </p:cNvSpPr>
          <p:nvPr/>
        </p:nvSpPr>
        <p:spPr bwMode="auto">
          <a:xfrm>
            <a:off x="8129588" y="6394450"/>
            <a:ext cx="647700" cy="311150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6" r:id="rId2"/>
    <p:sldLayoutId id="2147483933" r:id="rId3"/>
    <p:sldLayoutId id="2147484012" r:id="rId4"/>
    <p:sldLayoutId id="2147483934" r:id="rId5"/>
    <p:sldLayoutId id="2147484013" r:id="rId6"/>
    <p:sldLayoutId id="2147484015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50" r:id="rId15"/>
    <p:sldLayoutId id="2147483942" r:id="rId16"/>
    <p:sldLayoutId id="2147483943" r:id="rId17"/>
    <p:sldLayoutId id="2147483944" r:id="rId18"/>
    <p:sldLayoutId id="2147483945" r:id="rId19"/>
    <p:sldLayoutId id="2147483946" r:id="rId20"/>
    <p:sldLayoutId id="2147483947" r:id="rId21"/>
    <p:sldLayoutId id="2147483948" r:id="rId22"/>
    <p:sldLayoutId id="2147483949" r:id="rId23"/>
  </p:sldLayoutIdLst>
  <p:transition>
    <p:fade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473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5102099-EA6C-4952-A9F8-704F298F8B6A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Value Improvement – Project Update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41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67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0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  <p:sldLayoutId id="2147483970" r:id="rId18"/>
  </p:sldLayoutIdLst>
  <p:transition>
    <p:fade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709EABF-51C4-436B-971D-190B8F499C1E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Value Improvement – Project Update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1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43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3972" r:id="rId2"/>
    <p:sldLayoutId id="2147484008" r:id="rId3"/>
    <p:sldLayoutId id="2147484009" r:id="rId4"/>
    <p:sldLayoutId id="2147484010" r:id="rId5"/>
    <p:sldLayoutId id="2147484011" r:id="rId6"/>
    <p:sldLayoutId id="2147484001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  <p:sldLayoutId id="2147483989" r:id="rId18"/>
  </p:sldLayoutIdLst>
  <p:transition>
    <p:fade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97" y="2045849"/>
            <a:ext cx="6576108" cy="1320361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Calculating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Costs of Care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UCSF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97" y="2999514"/>
            <a:ext cx="6550480" cy="830364"/>
          </a:xfrm>
        </p:spPr>
        <p:txBody>
          <a:bodyPr/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737459" y="5014079"/>
            <a:ext cx="1925338" cy="238606"/>
          </a:xfrm>
        </p:spPr>
        <p:txBody>
          <a:bodyPr/>
          <a:lstStyle/>
          <a:p>
            <a:fld id="{CF28938E-A361-4B97-AD1B-E24DDF307CAF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737459" y="4076046"/>
            <a:ext cx="6021150" cy="73866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Jahan Fahimi, MD MPH</a:t>
            </a:r>
          </a:p>
          <a:p>
            <a:r>
              <a:rPr lang="en-US" sz="2400" dirty="0">
                <a:solidFill>
                  <a:schemeClr val="bg1"/>
                </a:solidFill>
              </a:rPr>
              <a:t>Director of Value Improvement, UCSF Health</a:t>
            </a:r>
          </a:p>
        </p:txBody>
      </p:sp>
    </p:spTree>
    <p:extLst>
      <p:ext uri="{BB962C8B-B14F-4D97-AF65-F5344CB8AC3E}">
        <p14:creationId xmlns:p14="http://schemas.microsoft.com/office/powerpoint/2010/main" val="122739288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dirty="0"/>
              <a:t>How to get accurate costs – 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8125" indent="-238125"/>
            <a:r>
              <a:rPr lang="en-US" dirty="0"/>
              <a:t>Well-defined cohort (inclusion, exclusion criteria)</a:t>
            </a:r>
          </a:p>
          <a:p>
            <a:pPr marL="238125" indent="-238125"/>
            <a:r>
              <a:rPr lang="en-US" dirty="0"/>
              <a:t>Median vs mean costs for a population</a:t>
            </a:r>
          </a:p>
          <a:p>
            <a:pPr marL="238125" indent="-238125"/>
            <a:r>
              <a:rPr lang="en-US" dirty="0"/>
              <a:t>Consider how to handle outliers</a:t>
            </a:r>
          </a:p>
          <a:p>
            <a:pPr marL="238125" indent="-238125"/>
            <a:r>
              <a:rPr lang="en-US" dirty="0"/>
              <a:t>Look at detail/distribution of costs across various categories</a:t>
            </a:r>
          </a:p>
          <a:p>
            <a:pPr marL="238125" indent="-238125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C6836AF-3B09-43C7-A564-B74EFF407262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Center of Healthcare Value </a:t>
            </a:r>
            <a:r>
              <a:rPr lang="mr-IN" dirty="0"/>
              <a:t>–</a:t>
            </a:r>
            <a:r>
              <a:rPr lang="en-US" dirty="0"/>
              <a:t> Understanding Costs of Care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05622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39" y="2568625"/>
            <a:ext cx="8089901" cy="595869"/>
          </a:xfrm>
        </p:spPr>
        <p:txBody>
          <a:bodyPr/>
          <a:lstStyle/>
          <a:p>
            <a:pPr algn="ctr"/>
            <a:r>
              <a:rPr lang="en-US" sz="3600" dirty="0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771E00-2FCB-4A50-8207-CAF13B859BA2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Center of Healthcare Value </a:t>
            </a:r>
            <a:r>
              <a:rPr lang="mr-IN" dirty="0"/>
              <a:t>–</a:t>
            </a:r>
            <a:r>
              <a:rPr lang="en-US" dirty="0"/>
              <a:t> Understanding Costs of Care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41796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74617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Improvement Program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marL="0" indent="0"/>
            <a:r>
              <a:rPr lang="en-US" dirty="0"/>
              <a:t>Leveraging the expertise of the Clinical Innovation Center and the Center for Healthcare Value to develop a framework for </a:t>
            </a:r>
            <a:r>
              <a:rPr lang="en-US" b="1" dirty="0"/>
              <a:t>measuring the value </a:t>
            </a:r>
            <a:r>
              <a:rPr lang="en-US" dirty="0"/>
              <a:t>of initiatives at UCSF Health.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16DEC83-8C7A-4343-B34F-643F2F908EA6}" type="datetime1">
              <a:rPr lang="en-US" smtClean="0"/>
              <a:pPr/>
              <a:t>4/23/2019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Center of Healthcare Value </a:t>
            </a:r>
            <a:r>
              <a:rPr lang="mr-IN" dirty="0"/>
              <a:t>–</a:t>
            </a:r>
            <a:r>
              <a:rPr lang="en-US" dirty="0"/>
              <a:t> Understanding Costs of Care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757793" y="2759241"/>
            <a:ext cx="5876568" cy="1821959"/>
            <a:chOff x="2108770" y="3314147"/>
            <a:chExt cx="4628914" cy="1087020"/>
          </a:xfrm>
        </p:grpSpPr>
        <p:sp>
          <p:nvSpPr>
            <p:cNvPr id="13" name="TextBox 12"/>
            <p:cNvSpPr txBox="1"/>
            <p:nvPr/>
          </p:nvSpPr>
          <p:spPr bwMode="auto">
            <a:xfrm>
              <a:off x="2108770" y="3639753"/>
              <a:ext cx="1684420" cy="33052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dirty="0"/>
                <a:t>VALUE  =</a:t>
              </a:r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4271211" y="3314147"/>
              <a:ext cx="2205788" cy="33052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600"/>
                <a:t>OUTCOMES</a:t>
              </a:r>
              <a:endParaRPr lang="en-US" sz="3600" dirty="0"/>
            </a:p>
          </p:txBody>
        </p:sp>
        <p:sp>
          <p:nvSpPr>
            <p:cNvPr id="15" name="TextBox 14"/>
            <p:cNvSpPr txBox="1"/>
            <p:nvPr/>
          </p:nvSpPr>
          <p:spPr bwMode="auto">
            <a:xfrm>
              <a:off x="4531896" y="4070640"/>
              <a:ext cx="1684420" cy="33052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600" dirty="0"/>
                <a:t>COST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010526" y="3855196"/>
              <a:ext cx="272715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573293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Equation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marL="0" indent="0"/>
            <a:r>
              <a:rPr lang="en-US" dirty="0"/>
              <a:t>Complexities of a practical value calculator: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16DEC83-8C7A-4343-B34F-643F2F908EA6}" type="datetime1">
              <a:rPr lang="en-US" smtClean="0"/>
              <a:pPr/>
              <a:t>4/23/2019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Center of Healthcare Value </a:t>
            </a:r>
            <a:r>
              <a:rPr lang="mr-IN" dirty="0"/>
              <a:t>–</a:t>
            </a:r>
            <a:r>
              <a:rPr lang="en-US" dirty="0"/>
              <a:t> Understanding Costs of Care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77800" y="2711112"/>
            <a:ext cx="8756346" cy="1252512"/>
            <a:chOff x="2193565" y="3285434"/>
            <a:chExt cx="4486243" cy="747276"/>
          </a:xfrm>
        </p:grpSpPr>
        <p:sp>
          <p:nvSpPr>
            <p:cNvPr id="13" name="TextBox 12"/>
            <p:cNvSpPr txBox="1"/>
            <p:nvPr/>
          </p:nvSpPr>
          <p:spPr bwMode="auto">
            <a:xfrm>
              <a:off x="2193565" y="3671049"/>
              <a:ext cx="1558530" cy="22035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400" dirty="0"/>
                <a:t>VALUE  =</a:t>
              </a:r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2799141" y="3285434"/>
              <a:ext cx="3880667" cy="44070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/>
                <a:t>weighted </a:t>
              </a:r>
              <a:r>
                <a:rPr lang="en-US" sz="2400" dirty="0"/>
                <a:t>∑</a:t>
              </a:r>
              <a:r>
                <a:rPr lang="en-US" dirty="0"/>
                <a:t> </a:t>
              </a:r>
              <a:r>
                <a:rPr lang="en-US" sz="2400" dirty="0"/>
                <a:t>(</a:t>
              </a:r>
              <a:r>
                <a:rPr lang="en-US" dirty="0"/>
                <a:t>mortality +                        + recovery processes + sustainability of health + patient satisfaction – adverse effects</a:t>
              </a:r>
              <a:r>
                <a:rPr lang="en-US" sz="2400" dirty="0"/>
                <a:t>)</a:t>
              </a:r>
              <a:r>
                <a:rPr lang="en-US" dirty="0"/>
                <a:t> </a:t>
              </a:r>
            </a:p>
          </p:txBody>
        </p:sp>
        <p:sp>
          <p:nvSpPr>
            <p:cNvPr id="15" name="TextBox 14"/>
            <p:cNvSpPr txBox="1"/>
            <p:nvPr/>
          </p:nvSpPr>
          <p:spPr bwMode="auto">
            <a:xfrm>
              <a:off x="2799141" y="3867446"/>
              <a:ext cx="3880667" cy="16526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/>
                <a:t>direct costs + indirect costs + programmatic costs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950980" y="3774422"/>
              <a:ext cx="365360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3842234" y="2617595"/>
            <a:ext cx="1483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patient reported</a:t>
            </a:r>
            <a:br>
              <a:rPr lang="en-US" sz="1400" dirty="0"/>
            </a:br>
            <a:r>
              <a:rPr lang="en-US" sz="1400" dirty="0"/>
              <a:t>outcome measures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07984" y="4263994"/>
            <a:ext cx="15712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- Patient</a:t>
            </a:r>
            <a:br>
              <a:rPr lang="en-US" i="1" dirty="0"/>
            </a:br>
            <a:r>
              <a:rPr lang="en-US" i="1" dirty="0"/>
              <a:t>- Payer</a:t>
            </a:r>
            <a:br>
              <a:rPr lang="en-US" i="1" dirty="0"/>
            </a:br>
            <a:r>
              <a:rPr lang="en-US" i="1" dirty="0"/>
              <a:t>- Hospital/ACO</a:t>
            </a:r>
          </a:p>
        </p:txBody>
      </p:sp>
      <p:sp>
        <p:nvSpPr>
          <p:cNvPr id="17" name="Right Brace 16"/>
          <p:cNvSpPr/>
          <p:nvPr/>
        </p:nvSpPr>
        <p:spPr>
          <a:xfrm rot="5400000">
            <a:off x="5095321" y="1561783"/>
            <a:ext cx="320441" cy="5104202"/>
          </a:xfrm>
          <a:prstGeom prst="rightBrac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1229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Costs to UCSF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16DEC83-8C7A-4343-B34F-643F2F908EA6}" type="datetime1">
              <a:rPr lang="en-US" smtClean="0"/>
              <a:pPr/>
              <a:t>4/23/2019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Center of Healthcare Value </a:t>
            </a:r>
            <a:r>
              <a:rPr lang="mr-IN" dirty="0"/>
              <a:t>–</a:t>
            </a:r>
            <a:r>
              <a:rPr lang="en-US" dirty="0"/>
              <a:t> Understanding Costs of Care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77800" y="2711112"/>
            <a:ext cx="8756346" cy="1252512"/>
            <a:chOff x="2193565" y="3285434"/>
            <a:chExt cx="4486243" cy="747276"/>
          </a:xfrm>
        </p:grpSpPr>
        <p:sp>
          <p:nvSpPr>
            <p:cNvPr id="13" name="TextBox 12"/>
            <p:cNvSpPr txBox="1"/>
            <p:nvPr/>
          </p:nvSpPr>
          <p:spPr bwMode="auto">
            <a:xfrm>
              <a:off x="2193565" y="3671049"/>
              <a:ext cx="1558530" cy="22035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VALUE  =</a:t>
              </a:r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2799141" y="3285434"/>
              <a:ext cx="3880667" cy="44070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weighted </a:t>
              </a:r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∑</a:t>
              </a:r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(</a:t>
              </a:r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mortality +                        + recovery processes + sustainability of health + patient satisfaction – adverse effects</a:t>
              </a:r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)</a:t>
              </a:r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</a:p>
          </p:txBody>
        </p:sp>
        <p:sp>
          <p:nvSpPr>
            <p:cNvPr id="15" name="TextBox 14"/>
            <p:cNvSpPr txBox="1"/>
            <p:nvPr/>
          </p:nvSpPr>
          <p:spPr bwMode="auto">
            <a:xfrm>
              <a:off x="2799141" y="3867446"/>
              <a:ext cx="3880667" cy="16526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direct costs + indirect costs + programmatic costs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950980" y="3774422"/>
              <a:ext cx="3653606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3842234" y="2617595"/>
            <a:ext cx="1483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patient reported</a:t>
            </a:r>
            <a:br>
              <a:rPr lang="en-US" sz="14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outcome measures</a:t>
            </a:r>
          </a:p>
        </p:txBody>
      </p:sp>
      <p:sp>
        <p:nvSpPr>
          <p:cNvPr id="9" name="Right Brace 8"/>
          <p:cNvSpPr/>
          <p:nvPr/>
        </p:nvSpPr>
        <p:spPr>
          <a:xfrm rot="5400000">
            <a:off x="5095321" y="1561783"/>
            <a:ext cx="320441" cy="5104202"/>
          </a:xfrm>
          <a:prstGeom prst="rightBrac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82592" y="4274105"/>
            <a:ext cx="37458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Measured/allocated at patient level to capture </a:t>
            </a:r>
            <a:r>
              <a:rPr lang="en-US" i="1" u="sng" dirty="0"/>
              <a:t/>
            </a:r>
            <a:br>
              <a:rPr lang="en-US" i="1" u="sng" dirty="0"/>
            </a:br>
            <a:r>
              <a:rPr lang="en-US" i="1" u="sng" dirty="0"/>
              <a:t>Cost per Case </a:t>
            </a:r>
            <a:r>
              <a:rPr lang="en-US" i="1" dirty="0"/>
              <a:t>incurred by UCSF</a:t>
            </a:r>
          </a:p>
        </p:txBody>
      </p:sp>
    </p:spTree>
    <p:extLst>
      <p:ext uri="{BB962C8B-B14F-4D97-AF65-F5344CB8AC3E}">
        <p14:creationId xmlns:p14="http://schemas.microsoft.com/office/powerpoint/2010/main" val="197411451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F6C223-DBD1-4878-B290-8834D093A44E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Center of Healthcare Value </a:t>
            </a:r>
            <a:r>
              <a:rPr lang="mr-IN" dirty="0"/>
              <a:t>–</a:t>
            </a:r>
            <a:r>
              <a:rPr lang="en-US" dirty="0"/>
              <a:t> Understanding Costs of 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925762" y="5668722"/>
            <a:ext cx="3400927" cy="430887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3175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/>
              <a:t>Total Cost per Case</a:t>
            </a:r>
            <a:endParaRPr lang="en-US" sz="2800" dirty="0" err="1"/>
          </a:p>
        </p:txBody>
      </p:sp>
      <p:sp>
        <p:nvSpPr>
          <p:cNvPr id="7" name="TextBox 6"/>
          <p:cNvSpPr txBox="1"/>
          <p:nvPr/>
        </p:nvSpPr>
        <p:spPr bwMode="auto">
          <a:xfrm>
            <a:off x="917964" y="284706"/>
            <a:ext cx="3400927" cy="738664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3175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/>
              <a:t>Direct Costs</a:t>
            </a:r>
          </a:p>
          <a:p>
            <a:pPr algn="ctr"/>
            <a:r>
              <a:rPr lang="en-US" sz="2000" i="1" dirty="0"/>
              <a:t>(services that bill)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4822976" y="284706"/>
            <a:ext cx="3400927" cy="738664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3175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/>
              <a:t>Indirect Costs</a:t>
            </a:r>
          </a:p>
          <a:p>
            <a:pPr algn="ctr"/>
            <a:r>
              <a:rPr lang="en-US" sz="2000" i="1" dirty="0"/>
              <a:t>(services that don’t bill)</a:t>
            </a:r>
          </a:p>
        </p:txBody>
      </p:sp>
      <p:sp>
        <p:nvSpPr>
          <p:cNvPr id="9" name="Rectangle 8"/>
          <p:cNvSpPr/>
          <p:nvPr/>
        </p:nvSpPr>
        <p:spPr>
          <a:xfrm>
            <a:off x="1553704" y="1673255"/>
            <a:ext cx="736035" cy="400110"/>
          </a:xfrm>
          <a:prstGeom prst="rect">
            <a:avLst/>
          </a:prstGeom>
          <a:ln w="3175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Fixed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764130" y="1673255"/>
            <a:ext cx="992708" cy="400110"/>
          </a:xfrm>
          <a:prstGeom prst="rect">
            <a:avLst/>
          </a:prstGeom>
          <a:ln w="3175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Variable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27872" y="1667688"/>
            <a:ext cx="736035" cy="400110"/>
          </a:xfrm>
          <a:prstGeom prst="rect">
            <a:avLst/>
          </a:prstGeom>
          <a:ln w="3175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Fixed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38298" y="1667688"/>
            <a:ext cx="992708" cy="400110"/>
          </a:xfrm>
          <a:prstGeom prst="rect">
            <a:avLst/>
          </a:prstGeom>
          <a:ln w="3175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Variable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142465"/>
            <a:ext cx="524256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Aggregate cumulative costs </a:t>
            </a:r>
            <a:r>
              <a:rPr lang="en-US" sz="2000"/>
              <a:t>at billing Cost </a:t>
            </a:r>
            <a:r>
              <a:rPr lang="en-US" sz="2000" dirty="0"/>
              <a:t>Centers with varying ratios of direct to indirect</a:t>
            </a:r>
            <a:endParaRPr lang="en-US" i="1" dirty="0"/>
          </a:p>
        </p:txBody>
      </p:sp>
      <p:cxnSp>
        <p:nvCxnSpPr>
          <p:cNvPr id="16" name="Straight Connector 15"/>
          <p:cNvCxnSpPr>
            <a:stCxn id="7" idx="2"/>
            <a:endCxn id="9" idx="0"/>
          </p:cNvCxnSpPr>
          <p:nvPr/>
        </p:nvCxnSpPr>
        <p:spPr>
          <a:xfrm flipH="1">
            <a:off x="1921722" y="1023370"/>
            <a:ext cx="696706" cy="64988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0"/>
            <a:endCxn id="7" idx="2"/>
          </p:cNvCxnSpPr>
          <p:nvPr/>
        </p:nvCxnSpPr>
        <p:spPr>
          <a:xfrm flipH="1" flipV="1">
            <a:off x="2618428" y="1023370"/>
            <a:ext cx="642056" cy="64988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815554" y="1031616"/>
            <a:ext cx="696706" cy="64988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6512260" y="1031616"/>
            <a:ext cx="642056" cy="64988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1998" y="90735"/>
            <a:ext cx="0" cy="3954126"/>
          </a:xfrm>
          <a:prstGeom prst="line">
            <a:avLst/>
          </a:prstGeom>
          <a:ln w="2857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002855" y="2597342"/>
            <a:ext cx="3065134" cy="707886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3175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Cost allocation methodology</a:t>
            </a:r>
            <a:br>
              <a:rPr lang="en-US" sz="2000" dirty="0"/>
            </a:br>
            <a:r>
              <a:rPr lang="en-US" sz="2000" i="1" dirty="0"/>
              <a:t>(Decision Support)</a:t>
            </a:r>
            <a:endParaRPr lang="en-US" i="1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612332" y="2192867"/>
            <a:ext cx="0" cy="1986174"/>
          </a:xfrm>
          <a:prstGeom prst="straightConnector1">
            <a:avLst/>
          </a:prstGeom>
          <a:ln w="1270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426200" y="2192867"/>
            <a:ext cx="0" cy="2483305"/>
          </a:xfrm>
          <a:prstGeom prst="line">
            <a:avLst/>
          </a:prstGeom>
          <a:ln w="1270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328390" y="4606724"/>
            <a:ext cx="1097810" cy="0"/>
          </a:xfrm>
          <a:prstGeom prst="straightConnector1">
            <a:avLst/>
          </a:prstGeom>
          <a:ln w="1270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612332" y="4871826"/>
            <a:ext cx="0" cy="723744"/>
          </a:xfrm>
          <a:prstGeom prst="straightConnector1">
            <a:avLst/>
          </a:prstGeom>
          <a:ln w="1270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42695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F6C223-DBD1-4878-B290-8834D093A44E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Center of Healthcare Value </a:t>
            </a:r>
            <a:r>
              <a:rPr lang="mr-IN" dirty="0"/>
              <a:t>–</a:t>
            </a:r>
            <a:r>
              <a:rPr lang="en-US" dirty="0"/>
              <a:t> Understanding Costs of 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925762" y="5668722"/>
            <a:ext cx="3400927" cy="430887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3175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/>
              <a:t>Direct Cost per Case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917964" y="284706"/>
            <a:ext cx="3400927" cy="738664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3175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/>
              <a:t>Direct Costs</a:t>
            </a:r>
          </a:p>
          <a:p>
            <a:pPr algn="ctr"/>
            <a:r>
              <a:rPr lang="en-US" sz="2000" i="1" dirty="0"/>
              <a:t>(services that bill)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4822976" y="284706"/>
            <a:ext cx="3400927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Indirect Costs</a:t>
            </a:r>
          </a:p>
          <a:p>
            <a:pPr algn="ctr"/>
            <a:r>
              <a:rPr lang="en-US" sz="2000" i="1" dirty="0">
                <a:solidFill>
                  <a:schemeClr val="bg1">
                    <a:lumMod val="85000"/>
                  </a:schemeClr>
                </a:solidFill>
              </a:rPr>
              <a:t>(services that don’t bill)</a:t>
            </a:r>
          </a:p>
        </p:txBody>
      </p:sp>
      <p:sp>
        <p:nvSpPr>
          <p:cNvPr id="9" name="Rectangle 8"/>
          <p:cNvSpPr/>
          <p:nvPr/>
        </p:nvSpPr>
        <p:spPr>
          <a:xfrm>
            <a:off x="1553704" y="1673255"/>
            <a:ext cx="736035" cy="400110"/>
          </a:xfrm>
          <a:prstGeom prst="rect">
            <a:avLst/>
          </a:prstGeom>
          <a:ln w="3175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Fixed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764130" y="1673255"/>
            <a:ext cx="992708" cy="400110"/>
          </a:xfrm>
          <a:prstGeom prst="rect">
            <a:avLst/>
          </a:prstGeom>
          <a:ln w="3175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Variable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27872" y="1667688"/>
            <a:ext cx="736035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Fixed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38298" y="1667688"/>
            <a:ext cx="99270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Variable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6" name="Straight Connector 15"/>
          <p:cNvCxnSpPr>
            <a:stCxn id="7" idx="2"/>
            <a:endCxn id="9" idx="0"/>
          </p:cNvCxnSpPr>
          <p:nvPr/>
        </p:nvCxnSpPr>
        <p:spPr>
          <a:xfrm flipH="1">
            <a:off x="1921722" y="1023370"/>
            <a:ext cx="696706" cy="64988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0"/>
            <a:endCxn id="7" idx="2"/>
          </p:cNvCxnSpPr>
          <p:nvPr/>
        </p:nvCxnSpPr>
        <p:spPr>
          <a:xfrm flipH="1" flipV="1">
            <a:off x="2618428" y="1023370"/>
            <a:ext cx="642056" cy="64988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815554" y="1031616"/>
            <a:ext cx="696706" cy="64988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6512260" y="1031616"/>
            <a:ext cx="642056" cy="64988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1998" y="90735"/>
            <a:ext cx="0" cy="3954126"/>
          </a:xfrm>
          <a:prstGeom prst="line">
            <a:avLst/>
          </a:prstGeom>
          <a:ln w="2857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002855" y="2597342"/>
            <a:ext cx="3065134" cy="707886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3175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Cost allocation methodology</a:t>
            </a:r>
            <a:br>
              <a:rPr lang="en-US" sz="2000" dirty="0"/>
            </a:br>
            <a:r>
              <a:rPr lang="en-US" sz="2000" i="1" dirty="0"/>
              <a:t>(Decision Support)</a:t>
            </a:r>
            <a:endParaRPr lang="en-US" i="1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612332" y="2192867"/>
            <a:ext cx="0" cy="3402703"/>
          </a:xfrm>
          <a:prstGeom prst="straightConnector1">
            <a:avLst/>
          </a:prstGeom>
          <a:ln w="1270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29325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dirty="0"/>
              <a:t>Cost Measure – Direct Cost per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8125" indent="-238125"/>
            <a:r>
              <a:rPr lang="en-US" dirty="0"/>
              <a:t>Cost per case is a common measure for health centers to describe their costs for a particular patient, condition, or population</a:t>
            </a:r>
          </a:p>
          <a:p>
            <a:pPr marL="238125" indent="-238125"/>
            <a:r>
              <a:rPr lang="en-US" dirty="0"/>
              <a:t>Cost per case is also a key measure that UCSF had targeted for improvement and has incorporated into incentive plans</a:t>
            </a:r>
          </a:p>
          <a:p>
            <a:pPr marL="238125" indent="-238125"/>
            <a:r>
              <a:rPr lang="en-US" dirty="0"/>
              <a:t>While total cost per case represents all of the costs that the health system bears, direct cost per case is a better measure for patient-centric initiatives as it:</a:t>
            </a:r>
          </a:p>
          <a:p>
            <a:pPr marL="527050" lvl="1" indent="-238125"/>
            <a:r>
              <a:rPr lang="en-US" dirty="0"/>
              <a:t>Represents those costs that are incurred by units that bill for services </a:t>
            </a:r>
          </a:p>
          <a:p>
            <a:pPr marL="527050" lvl="1" indent="-238125"/>
            <a:r>
              <a:rPr lang="en-US" dirty="0"/>
              <a:t>Is most likely impacted by changes in patient care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C6836AF-3B09-43C7-A564-B74EFF407262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Value Improvement – Project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69147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C6836AF-3B09-43C7-A564-B74EFF407262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Center of Healthcare Value </a:t>
            </a:r>
            <a:r>
              <a:rPr lang="mr-IN" dirty="0"/>
              <a:t>–</a:t>
            </a:r>
            <a:r>
              <a:rPr lang="en-US" dirty="0"/>
              <a:t> Understanding Costs of Care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6113823" y="1952585"/>
            <a:ext cx="1925277" cy="366578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3175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/>
              <a:t>Cost Center 1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6113822" y="2678785"/>
            <a:ext cx="1925277" cy="366578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3175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/>
              <a:t>Cost Center 2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113822" y="3404985"/>
            <a:ext cx="1925277" cy="366578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3175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/>
              <a:t>Cost Center 3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6113822" y="4131185"/>
            <a:ext cx="1925277" cy="366578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3175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/>
              <a:t>Cost Center 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18396" y="4437297"/>
            <a:ext cx="3065134" cy="707886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3175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Cost allocation methodology</a:t>
            </a:r>
            <a:br>
              <a:rPr lang="en-US" sz="2000" dirty="0"/>
            </a:br>
            <a:r>
              <a:rPr lang="en-US" sz="2000" i="1" dirty="0"/>
              <a:t>(Decision Support)</a:t>
            </a:r>
            <a:endParaRPr lang="en-US" i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2807167" y="2562788"/>
            <a:ext cx="1828801" cy="1292662"/>
            <a:chOff x="3898232" y="2560010"/>
            <a:chExt cx="1828801" cy="1292662"/>
          </a:xfrm>
        </p:grpSpPr>
        <p:sp>
          <p:nvSpPr>
            <p:cNvPr id="13" name="Rectangle 12"/>
            <p:cNvSpPr/>
            <p:nvPr/>
          </p:nvSpPr>
          <p:spPr>
            <a:xfrm>
              <a:off x="4814157" y="2560010"/>
              <a:ext cx="912875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i="1" dirty="0">
                  <a:solidFill>
                    <a:schemeClr val="bg1">
                      <a:lumMod val="65000"/>
                    </a:schemeClr>
                  </a:solidFill>
                </a:rPr>
                <a:t>Fixed</a:t>
              </a:r>
              <a:br>
                <a:rPr lang="en-US" i="1" dirty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en-US" i="1" dirty="0">
                  <a:solidFill>
                    <a:schemeClr val="bg1">
                      <a:lumMod val="65000"/>
                    </a:schemeClr>
                  </a:solidFill>
                </a:rPr>
                <a:t>Indirect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98232" y="2560010"/>
              <a:ext cx="915925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i="1" dirty="0"/>
                <a:t>Fixed</a:t>
              </a:r>
              <a:br>
                <a:rPr lang="en-US" i="1" dirty="0"/>
              </a:br>
              <a:r>
                <a:rPr lang="en-US" i="1" u="sng" dirty="0"/>
                <a:t>Direct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98232" y="3206341"/>
              <a:ext cx="915925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i="1" dirty="0"/>
                <a:t>Variable</a:t>
              </a:r>
              <a:br>
                <a:rPr lang="en-US" i="1" dirty="0"/>
              </a:br>
              <a:r>
                <a:rPr lang="en-US" i="1" u="sng" dirty="0"/>
                <a:t>Direct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14157" y="3206341"/>
              <a:ext cx="912876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i="1" dirty="0">
                  <a:solidFill>
                    <a:schemeClr val="bg1">
                      <a:lumMod val="65000"/>
                    </a:schemeClr>
                  </a:solidFill>
                </a:rPr>
                <a:t>Variable</a:t>
              </a:r>
              <a:br>
                <a:rPr lang="en-US" i="1" dirty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en-US" i="1" dirty="0">
                  <a:solidFill>
                    <a:schemeClr val="bg1">
                      <a:lumMod val="65000"/>
                    </a:schemeClr>
                  </a:solidFill>
                </a:rPr>
                <a:t>Indirect</a:t>
              </a:r>
            </a:p>
          </p:txBody>
        </p:sp>
      </p:grpSp>
      <p:cxnSp>
        <p:nvCxnSpPr>
          <p:cNvPr id="20" name="Straight Connector 19"/>
          <p:cNvCxnSpPr/>
          <p:nvPr/>
        </p:nvCxnSpPr>
        <p:spPr>
          <a:xfrm flipV="1">
            <a:off x="4635970" y="2123937"/>
            <a:ext cx="1477851" cy="110137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635969" y="2850137"/>
            <a:ext cx="1477852" cy="37517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635969" y="3225313"/>
            <a:ext cx="1477852" cy="35102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635969" y="3225313"/>
            <a:ext cx="1477852" cy="107722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80000" y="1630672"/>
            <a:ext cx="152055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Patient 1</a:t>
            </a:r>
            <a:endParaRPr lang="en-US" i="1" dirty="0"/>
          </a:p>
        </p:txBody>
      </p:sp>
      <p:sp>
        <p:nvSpPr>
          <p:cNvPr id="28" name="Rectangle 27"/>
          <p:cNvSpPr/>
          <p:nvPr/>
        </p:nvSpPr>
        <p:spPr>
          <a:xfrm>
            <a:off x="179999" y="2030782"/>
            <a:ext cx="152055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Patient 2</a:t>
            </a:r>
            <a:endParaRPr lang="en-US" i="1" dirty="0"/>
          </a:p>
        </p:txBody>
      </p:sp>
      <p:sp>
        <p:nvSpPr>
          <p:cNvPr id="29" name="Rectangle 28"/>
          <p:cNvSpPr/>
          <p:nvPr/>
        </p:nvSpPr>
        <p:spPr>
          <a:xfrm>
            <a:off x="180000" y="2430892"/>
            <a:ext cx="152055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Patient 3</a:t>
            </a:r>
            <a:endParaRPr lang="en-US" i="1" dirty="0"/>
          </a:p>
        </p:txBody>
      </p:sp>
      <p:sp>
        <p:nvSpPr>
          <p:cNvPr id="30" name="Rectangle 29"/>
          <p:cNvSpPr/>
          <p:nvPr/>
        </p:nvSpPr>
        <p:spPr>
          <a:xfrm>
            <a:off x="179999" y="2831002"/>
            <a:ext cx="152055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Patient 4</a:t>
            </a:r>
            <a:endParaRPr lang="en-US" i="1" dirty="0"/>
          </a:p>
        </p:txBody>
      </p:sp>
      <p:sp>
        <p:nvSpPr>
          <p:cNvPr id="31" name="Rectangle 30"/>
          <p:cNvSpPr/>
          <p:nvPr/>
        </p:nvSpPr>
        <p:spPr>
          <a:xfrm>
            <a:off x="180000" y="3236967"/>
            <a:ext cx="152055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Patient 5</a:t>
            </a:r>
            <a:endParaRPr lang="en-US" i="1" dirty="0"/>
          </a:p>
        </p:txBody>
      </p:sp>
      <p:sp>
        <p:nvSpPr>
          <p:cNvPr id="32" name="Rectangle 31"/>
          <p:cNvSpPr/>
          <p:nvPr/>
        </p:nvSpPr>
        <p:spPr>
          <a:xfrm>
            <a:off x="179999" y="3637077"/>
            <a:ext cx="152055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Patient 6</a:t>
            </a:r>
            <a:endParaRPr lang="en-US" i="1" dirty="0"/>
          </a:p>
        </p:txBody>
      </p:sp>
      <p:sp>
        <p:nvSpPr>
          <p:cNvPr id="33" name="Rectangle 32"/>
          <p:cNvSpPr/>
          <p:nvPr/>
        </p:nvSpPr>
        <p:spPr>
          <a:xfrm>
            <a:off x="180000" y="4037187"/>
            <a:ext cx="152055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Patient 7</a:t>
            </a:r>
            <a:endParaRPr lang="en-US" i="1" dirty="0"/>
          </a:p>
        </p:txBody>
      </p:sp>
      <p:sp>
        <p:nvSpPr>
          <p:cNvPr id="34" name="Rectangle 33"/>
          <p:cNvSpPr/>
          <p:nvPr/>
        </p:nvSpPr>
        <p:spPr>
          <a:xfrm>
            <a:off x="179999" y="4437297"/>
            <a:ext cx="152055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Patient 8</a:t>
            </a:r>
            <a:endParaRPr lang="en-US" i="1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1464261" y="1830727"/>
            <a:ext cx="1344061" cy="1380720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464260" y="2230837"/>
            <a:ext cx="1344061" cy="980610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464259" y="2630947"/>
            <a:ext cx="1344063" cy="581790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464258" y="3031057"/>
            <a:ext cx="1344063" cy="186246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1464257" y="3217303"/>
            <a:ext cx="1344065" cy="219719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1464256" y="3218592"/>
            <a:ext cx="1344065" cy="618540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464255" y="3234748"/>
            <a:ext cx="1344067" cy="1002494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1464254" y="3218592"/>
            <a:ext cx="1344067" cy="1418760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22981" y="925771"/>
            <a:ext cx="1913306" cy="64633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Costs accumulated </a:t>
            </a:r>
            <a:r>
              <a:rPr lang="en-US"/>
              <a:t>at patient level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 rot="5400000">
            <a:off x="7461347" y="2958413"/>
            <a:ext cx="265548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/>
              <a:t>Directors &amp; Managers</a:t>
            </a:r>
            <a:endParaRPr lang="en-US" i="1" dirty="0"/>
          </a:p>
        </p:txBody>
      </p:sp>
      <p:sp>
        <p:nvSpPr>
          <p:cNvPr id="23" name="Right Bracket 22"/>
          <p:cNvSpPr/>
          <p:nvPr/>
        </p:nvSpPr>
        <p:spPr>
          <a:xfrm>
            <a:off x="8240101" y="1772429"/>
            <a:ext cx="214785" cy="2878176"/>
          </a:xfrm>
          <a:prstGeom prst="rightBracket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pPr algn="r"/>
            <a:r>
              <a:rPr lang="en-US" dirty="0"/>
              <a:t>Tracking Costs at UCSF</a:t>
            </a:r>
          </a:p>
        </p:txBody>
      </p:sp>
    </p:spTree>
    <p:extLst>
      <p:ext uri="{BB962C8B-B14F-4D97-AF65-F5344CB8AC3E}">
        <p14:creationId xmlns:p14="http://schemas.microsoft.com/office/powerpoint/2010/main" val="189636197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dirty="0"/>
              <a:t>Other “Cost”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8125" indent="-238125"/>
            <a:r>
              <a:rPr lang="en-US" dirty="0"/>
              <a:t>Contribution Margin = Net Revenue – Direct Cost</a:t>
            </a:r>
          </a:p>
          <a:p>
            <a:pPr marL="238125" indent="-238125"/>
            <a:r>
              <a:rPr lang="en-US" dirty="0"/>
              <a:t>Net Income = Net Revenue – Total Cost</a:t>
            </a:r>
          </a:p>
          <a:p>
            <a:pPr marL="238125" indent="-238125"/>
            <a:r>
              <a:rPr lang="en-US" dirty="0"/>
              <a:t>Length of Stay (LOS)</a:t>
            </a:r>
          </a:p>
          <a:p>
            <a:pPr marL="238125" indent="-238125"/>
            <a:r>
              <a:rPr lang="en-US" dirty="0"/>
              <a:t>LOS and Cost/Case indices from Vizient</a:t>
            </a:r>
          </a:p>
          <a:p>
            <a:pPr marL="238125" indent="-238125"/>
            <a:r>
              <a:rPr lang="en-US" dirty="0"/>
              <a:t>Return on Investment (ROI)</a:t>
            </a:r>
          </a:p>
          <a:p>
            <a:pPr marL="527050" lvl="1" indent="-238125"/>
            <a:r>
              <a:rPr lang="en-US" sz="1600" dirty="0"/>
              <a:t>(# reduced utilization x $ unit cost) - $ program cost = ROI</a:t>
            </a:r>
          </a:p>
          <a:p>
            <a:pPr marL="527050" lvl="1" indent="-238125"/>
            <a:r>
              <a:rPr lang="en-US" sz="1600" dirty="0"/>
              <a:t>(standard $ cost/case – intervention $ cost/case) x # intervention cases = ROI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C6836AF-3B09-43C7-A564-B74EFF407262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Value Improvement – Project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97311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UCSF PPT Templat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UCSF PPT Template-Blu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UCSF PPT Template-Blue Bar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B48DB2A-A2BB-49B9-B517-04CB45F2482A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UCSF PPT Template</Template>
  <TotalTime>31948</TotalTime>
  <Words>1068</Words>
  <Application>Microsoft Office PowerPoint</Application>
  <PresentationFormat>On-screen Show (4:3)</PresentationFormat>
  <Paragraphs>152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Garamond</vt:lpstr>
      <vt:lpstr>Wingdings</vt:lpstr>
      <vt:lpstr>UCSF PPT Template</vt:lpstr>
      <vt:lpstr>UCSF PPT Template-Blue</vt:lpstr>
      <vt:lpstr>UCSF PPT Template-Blue Bar</vt:lpstr>
      <vt:lpstr>Calculating  Costs of Care at UCSF</vt:lpstr>
      <vt:lpstr>Value Improvement Program</vt:lpstr>
      <vt:lpstr>Value Equation</vt:lpstr>
      <vt:lpstr>Focus on Costs to UCSF</vt:lpstr>
      <vt:lpstr>PowerPoint Presentation</vt:lpstr>
      <vt:lpstr>PowerPoint Presentation</vt:lpstr>
      <vt:lpstr>Cost Measure – Direct Cost per Case</vt:lpstr>
      <vt:lpstr>Tracking Costs at UCSF</vt:lpstr>
      <vt:lpstr>Other “Cost” Measures</vt:lpstr>
      <vt:lpstr>How to get accurate costs – Key Points</vt:lpstr>
      <vt:lpstr>Questions?</vt:lpstr>
      <vt:lpstr>PowerPoint Presentation</vt:lpstr>
    </vt:vector>
  </TitlesOfParts>
  <Company>UCSF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UCSF Presentation Template</dc:title>
  <dc:subject>Presentation Template</dc:subject>
  <dc:creator>Derek MacDavid</dc:creator>
  <dc:description>Derek MacDavid | derek@bigpicdesign.com</dc:description>
  <cp:lastModifiedBy>Ponce, Anita</cp:lastModifiedBy>
  <cp:revision>652</cp:revision>
  <cp:lastPrinted>2015-09-18T16:06:33Z</cp:lastPrinted>
  <dcterms:created xsi:type="dcterms:W3CDTF">2012-05-07T17:59:34Z</dcterms:created>
  <dcterms:modified xsi:type="dcterms:W3CDTF">2019-04-23T18:27:07Z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